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8"/>
  </p:notesMasterIdLst>
  <p:sldIdLst>
    <p:sldId id="256" r:id="rId2"/>
    <p:sldId id="258" r:id="rId3"/>
    <p:sldId id="260" r:id="rId4"/>
    <p:sldId id="293" r:id="rId5"/>
    <p:sldId id="261" r:id="rId6"/>
    <p:sldId id="262" r:id="rId7"/>
    <p:sldId id="294" r:id="rId8"/>
    <p:sldId id="263" r:id="rId9"/>
    <p:sldId id="266" r:id="rId10"/>
    <p:sldId id="295" r:id="rId11"/>
    <p:sldId id="265" r:id="rId12"/>
    <p:sldId id="267" r:id="rId13"/>
    <p:sldId id="292" r:id="rId14"/>
    <p:sldId id="289" r:id="rId15"/>
    <p:sldId id="290" r:id="rId16"/>
    <p:sldId id="291" r:id="rId17"/>
    <p:sldId id="296" r:id="rId18"/>
    <p:sldId id="269" r:id="rId19"/>
    <p:sldId id="270" r:id="rId20"/>
    <p:sldId id="272" r:id="rId21"/>
    <p:sldId id="268" r:id="rId22"/>
    <p:sldId id="271" r:id="rId23"/>
    <p:sldId id="275" r:id="rId24"/>
    <p:sldId id="276" r:id="rId25"/>
    <p:sldId id="277" r:id="rId26"/>
    <p:sldId id="279" r:id="rId27"/>
    <p:sldId id="281" r:id="rId28"/>
    <p:sldId id="282" r:id="rId29"/>
    <p:sldId id="283" r:id="rId30"/>
    <p:sldId id="284" r:id="rId31"/>
    <p:sldId id="278" r:id="rId32"/>
    <p:sldId id="288" r:id="rId33"/>
    <p:sldId id="286" r:id="rId34"/>
    <p:sldId id="287" r:id="rId35"/>
    <p:sldId id="274" r:id="rId36"/>
    <p:sldId id="28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4660"/>
  </p:normalViewPr>
  <p:slideViewPr>
    <p:cSldViewPr>
      <p:cViewPr varScale="1">
        <p:scale>
          <a:sx n="64" d="100"/>
          <a:sy n="64" d="100"/>
        </p:scale>
        <p:origin x="-96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A3365-0ED5-4832-B28C-C3A85EED06FF}" type="datetimeFigureOut">
              <a:rPr lang="mk-MK" smtClean="0"/>
              <a:pPr/>
              <a:t>22.01.2012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28DA2-3541-4ED2-B122-A7BC9A688827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18000" contrast="-16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bs.org/wgbh/nova/earth/how-caves-form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x8v8gPEOU40&amp;context=C3d913dcADOEgsToPDskLK6EgsMq4x214eKJLH3kxf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EkdFjgNJGvU&amp;context=C3612249ADOEgsToPDskLcRpxfR4q6CJ2FPf0DCQSM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dearthgraphics.com/virtcave/virtmap.html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uMVo2dv3_c" TargetMode="External"/><Relationship Id="rId2" Type="http://schemas.openxmlformats.org/officeDocument/2006/relationships/hyperlink" Target="http://www.youtube.com/watch?v=kBIEmjaoE5w&amp;list=UUel6iFx8MnQUuXg1eDeJK-w&amp;index=11&amp;feature=plc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watch?v=259Gbf2LxAc&amp;context=C3612249ADOEgsToPDskLcRpxfR4q6CJ2FPf0DCQSM" TargetMode="External"/><Relationship Id="rId5" Type="http://schemas.openxmlformats.org/officeDocument/2006/relationships/hyperlink" Target="http://www.youtube.com/watch?v=Be8jfcI2fIg&amp;list=UUel6iFx8MnQUuXg1eDeJK-w&amp;index=13&amp;feature=plcp" TargetMode="External"/><Relationship Id="rId4" Type="http://schemas.openxmlformats.org/officeDocument/2006/relationships/hyperlink" Target="http://www.youtube.com/watch?v=Wo-JP7tjj1U&amp;feature=related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caverbob.com/wlong.htm" TargetMode="Externa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caverbob.com/wdeep.htm" TargetMode="External"/><Relationship Id="rId5" Type="http://schemas.openxmlformats.org/officeDocument/2006/relationships/image" Target="../media/image58.gif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hyperlink" Target="http://www.gue.com/node/810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stojnska-jama.si/eng/obisk_postojnske_jame/11" TargetMode="External"/><Relationship Id="rId7" Type="http://schemas.openxmlformats.org/officeDocument/2006/relationships/hyperlink" Target="http://www.floridasprings.org/downloads/flash/wakulla_main/virtdive.swf" TargetMode="External"/><Relationship Id="rId2" Type="http://schemas.openxmlformats.org/officeDocument/2006/relationships/hyperlink" Target="http://ngm.nationalgeographic.com/2011/01/largest-cave/largest-cave-interactive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ogof.org.uk/dan_yr_ogof_survey.html" TargetMode="External"/><Relationship Id="rId5" Type="http://schemas.openxmlformats.org/officeDocument/2006/relationships/hyperlink" Target="http://www.lascaux.culture.fr/index.php" TargetMode="External"/><Relationship Id="rId4" Type="http://schemas.openxmlformats.org/officeDocument/2006/relationships/hyperlink" Target="http://www.cavelighting.com/index.php?area=1&amp;p=static&amp;page=panoram_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772400" cy="1470025"/>
          </a:xfrm>
        </p:spPr>
        <p:txBody>
          <a:bodyPr>
            <a:noAutofit/>
          </a:bodyPr>
          <a:lstStyle/>
          <a:p>
            <a:r>
              <a:rPr lang="mk-MK" sz="9600" dirty="0" smtClean="0">
                <a:solidFill>
                  <a:schemeClr val="tx2">
                    <a:lumMod val="25000"/>
                  </a:schemeClr>
                </a:solidFill>
              </a:rPr>
              <a:t>ПЕШТЕРИ</a:t>
            </a:r>
            <a:endParaRPr lang="mk-MK" sz="96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3429000"/>
            <a:ext cx="81533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sz="4400" dirty="0" smtClean="0">
                <a:solidFill>
                  <a:schemeClr val="tx2">
                    <a:lumMod val="25000"/>
                  </a:schemeClr>
                </a:solidFill>
                <a:latin typeface="Constantia" pitchFamily="18" charset="0"/>
              </a:rPr>
              <a:t>Подземна природна празнина во која може човек да влезе се вика ПЕШТЕРА</a:t>
            </a:r>
            <a:endParaRPr lang="mk-MK" sz="4400" dirty="0">
              <a:solidFill>
                <a:schemeClr val="tx2">
                  <a:lumMod val="2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19400" y="62484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http://www.pbs.org/wgbh/nova/earth/how-caves-form.html</a:t>
            </a:r>
            <a:endParaRPr lang="mk-MK" dirty="0"/>
          </a:p>
        </p:txBody>
      </p:sp>
      <p:sp>
        <p:nvSpPr>
          <p:cNvPr id="5" name="TextBox 4"/>
          <p:cNvSpPr txBox="1"/>
          <p:nvPr/>
        </p:nvSpPr>
        <p:spPr>
          <a:xfrm>
            <a:off x="2071533" y="1752600"/>
            <a:ext cx="50902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sz="3200" dirty="0" smtClean="0">
                <a:solidFill>
                  <a:schemeClr val="bg1"/>
                </a:solidFill>
              </a:rPr>
              <a:t>Гордана Бошковска </a:t>
            </a:r>
          </a:p>
          <a:p>
            <a:pPr algn="ctr"/>
            <a:r>
              <a:rPr lang="mk-MK" sz="3200" dirty="0" smtClean="0">
                <a:solidFill>
                  <a:schemeClr val="bg1"/>
                </a:solidFill>
              </a:rPr>
              <a:t>(наставник по </a:t>
            </a:r>
            <a:r>
              <a:rPr lang="mk-MK" sz="3200" dirty="0" smtClean="0">
                <a:solidFill>
                  <a:schemeClr val="bg1"/>
                </a:solidFill>
              </a:rPr>
              <a:t>геогр</a:t>
            </a:r>
            <a:r>
              <a:rPr lang="en-US" sz="3200" smtClean="0">
                <a:solidFill>
                  <a:schemeClr val="bg1"/>
                </a:solidFill>
              </a:rPr>
              <a:t>a</a:t>
            </a:r>
            <a:r>
              <a:rPr lang="mk-MK" sz="3200" smtClean="0">
                <a:solidFill>
                  <a:schemeClr val="bg1"/>
                </a:solidFill>
              </a:rPr>
              <a:t>фија</a:t>
            </a:r>
            <a:r>
              <a:rPr lang="mk-MK" sz="3200" dirty="0" smtClean="0">
                <a:solidFill>
                  <a:schemeClr val="bg1"/>
                </a:solidFill>
              </a:rPr>
              <a:t>)</a:t>
            </a:r>
            <a:endParaRPr lang="mk-MK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rm_rainwater_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0"/>
            <a:ext cx="3505200" cy="2789606"/>
          </a:xfrm>
          <a:prstGeom prst="rect">
            <a:avLst/>
          </a:prstGeom>
        </p:spPr>
      </p:pic>
      <p:pic>
        <p:nvPicPr>
          <p:cNvPr id="6" name="Picture 5" descr="form_rainwater_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968156" cy="2362200"/>
          </a:xfrm>
          <a:prstGeom prst="rect">
            <a:avLst/>
          </a:prstGeom>
        </p:spPr>
      </p:pic>
      <p:pic>
        <p:nvPicPr>
          <p:cNvPr id="7" name="Picture 6" descr="form_rainwater_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2057400"/>
            <a:ext cx="3048000" cy="2425744"/>
          </a:xfrm>
          <a:prstGeom prst="rect">
            <a:avLst/>
          </a:prstGeom>
        </p:spPr>
      </p:pic>
      <p:pic>
        <p:nvPicPr>
          <p:cNvPr id="8" name="Picture 7" descr="form_rainwater_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81400" y="3962400"/>
            <a:ext cx="2971800" cy="2365100"/>
          </a:xfrm>
          <a:prstGeom prst="rect">
            <a:avLst/>
          </a:prstGeom>
        </p:spPr>
      </p:pic>
      <p:pic>
        <p:nvPicPr>
          <p:cNvPr id="9" name="Picture 8" descr="form_rainwater_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67338" y="4648200"/>
            <a:ext cx="2776662" cy="2209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0"/>
            <a:ext cx="8610600" cy="762000"/>
          </a:xfrm>
        </p:spPr>
        <p:txBody>
          <a:bodyPr>
            <a:noAutofit/>
          </a:bodyPr>
          <a:lstStyle/>
          <a:p>
            <a:pPr algn="ctr"/>
            <a:r>
              <a:rPr lang="mk-MK" sz="3600" dirty="0" smtClean="0">
                <a:solidFill>
                  <a:schemeClr val="tx2">
                    <a:lumMod val="25000"/>
                  </a:schemeClr>
                </a:solidFill>
              </a:rPr>
              <a:t>Карстни пештери или само ПЕШТЕРИ</a:t>
            </a:r>
            <a:endParaRPr lang="mk-MK" sz="36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447800"/>
            <a:ext cx="792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http://www.youtube.com/watch?v=x8v8gPEOU40&amp;context=C3d913dcADOEgsToPDskLK6EgsMq4x214eKJLH3kxf</a:t>
            </a:r>
            <a:endParaRPr lang="mk-MK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01000" cy="838200"/>
          </a:xfrm>
        </p:spPr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КАРСТ </a:t>
            </a:r>
            <a:r>
              <a:rPr lang="mk-MK" sz="3600" dirty="0" smtClean="0">
                <a:solidFill>
                  <a:schemeClr val="tx2">
                    <a:lumMod val="25000"/>
                  </a:schemeClr>
                </a:solidFill>
              </a:rPr>
              <a:t>(мермери, враровници, доломити)</a:t>
            </a:r>
            <a:endParaRPr lang="mk-MK" sz="36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5" name="Content Placeholder 4" descr="F100004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066800"/>
            <a:ext cx="4462161" cy="2971800"/>
          </a:xfrm>
        </p:spPr>
      </p:pic>
      <p:pic>
        <p:nvPicPr>
          <p:cNvPr id="6" name="Content Placeholder 5" descr="glattalp_karst_field_42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914400" y="4114800"/>
            <a:ext cx="3200400" cy="2400300"/>
          </a:xfrm>
        </p:spPr>
      </p:pic>
      <p:pic>
        <p:nvPicPr>
          <p:cNvPr id="7" name="Picture 6" descr="karstfiel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1143000"/>
            <a:ext cx="3867912" cy="548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5-karst 800punts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838200" y="228600"/>
            <a:ext cx="7696200" cy="638358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457200"/>
            <a:ext cx="8327232" cy="5867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33400"/>
            <a:ext cx="8634334" cy="5867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81000"/>
            <a:ext cx="8757293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mest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33400"/>
            <a:ext cx="8586698" cy="5867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152400"/>
            <a:ext cx="6705600" cy="762000"/>
          </a:xfrm>
        </p:spPr>
        <p:txBody>
          <a:bodyPr/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Пештерски украси</a:t>
            </a: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76400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http://www.youtube.com/watch?v=EkdFjgNJGvU&amp;context=C3612249ADOEgsToPDskLcRpxfR4q6CJ2FPf0DCQSM</a:t>
            </a:r>
            <a:endParaRPr lang="mk-MK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457200"/>
            <a:ext cx="4267200" cy="533400"/>
          </a:xfrm>
        </p:spPr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Пештерски украси</a:t>
            </a: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1" name="Picture 10" descr="lake-sraw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990600"/>
            <a:ext cx="4572000" cy="2743200"/>
          </a:xfrm>
          <a:prstGeom prst="rect">
            <a:avLst/>
          </a:prstGeom>
        </p:spPr>
      </p:pic>
      <p:pic>
        <p:nvPicPr>
          <p:cNvPr id="7" name="Picture 6" descr="800px-Cave_Pear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3810000"/>
            <a:ext cx="3581400" cy="2643414"/>
          </a:xfrm>
          <a:prstGeom prst="rect">
            <a:avLst/>
          </a:prstGeom>
        </p:spPr>
      </p:pic>
      <p:pic>
        <p:nvPicPr>
          <p:cNvPr id="10" name="Picture 9" descr="downlo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3810000"/>
            <a:ext cx="4267200" cy="2829340"/>
          </a:xfrm>
          <a:prstGeom prst="rect">
            <a:avLst/>
          </a:prstGeom>
        </p:spPr>
      </p:pic>
      <p:pic>
        <p:nvPicPr>
          <p:cNvPr id="13" name="Picture 12" descr="450px-Gardeners_Guts_Speleothem_Straw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304800"/>
            <a:ext cx="3028950" cy="3505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001000" cy="3886200"/>
          </a:xfrm>
        </p:spPr>
        <p:txBody>
          <a:bodyPr>
            <a:normAutofit/>
          </a:bodyPr>
          <a:lstStyle/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Вулкански пештери</a:t>
            </a:r>
          </a:p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Мразнични пештери</a:t>
            </a:r>
          </a:p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Ерозивни пештери</a:t>
            </a:r>
          </a:p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Тектонски пештери</a:t>
            </a:r>
          </a:p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Карстни пештери</a:t>
            </a:r>
          </a:p>
          <a:p>
            <a:endParaRPr lang="mk-MK" sz="4000" dirty="0" smtClean="0"/>
          </a:p>
          <a:p>
            <a:pPr>
              <a:buNone/>
            </a:pPr>
            <a:endParaRPr lang="mk-MK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mk-MK" sz="4000" dirty="0" smtClean="0">
                <a:solidFill>
                  <a:schemeClr val="tx2">
                    <a:lumMod val="25000"/>
                  </a:schemeClr>
                </a:solidFill>
              </a:rPr>
              <a:t>ПОДЕЛБА  НА ПЕШТЕРИТЕ СПОРЕД НАСТАНОКОТ</a:t>
            </a:r>
            <a:endParaRPr lang="mk-MK" sz="40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07px-FishtailHelicti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447800"/>
            <a:ext cx="2286000" cy="3665697"/>
          </a:xfrm>
          <a:prstGeom prst="rect">
            <a:avLst/>
          </a:prstGeom>
        </p:spPr>
      </p:pic>
      <p:sp>
        <p:nvSpPr>
          <p:cNvPr id="6" name="Title 7"/>
          <p:cNvSpPr>
            <a:spLocks noGrp="1"/>
          </p:cNvSpPr>
          <p:nvPr>
            <p:ph type="title"/>
          </p:nvPr>
        </p:nvSpPr>
        <p:spPr>
          <a:xfrm>
            <a:off x="0" y="609600"/>
            <a:ext cx="3581400" cy="609600"/>
          </a:xfrm>
        </p:spPr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Пештерски украси</a:t>
            </a: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5" name="Picture 14" descr="Travertine-Pools-Pamukk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4114800"/>
            <a:ext cx="4650686" cy="2486025"/>
          </a:xfrm>
          <a:prstGeom prst="rect">
            <a:avLst/>
          </a:prstGeom>
        </p:spPr>
      </p:pic>
      <p:pic>
        <p:nvPicPr>
          <p:cNvPr id="12" name="Picture 11" descr="200910191821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2438400"/>
            <a:ext cx="2895600" cy="3886200"/>
          </a:xfrm>
          <a:prstGeom prst="rect">
            <a:avLst/>
          </a:prstGeom>
        </p:spPr>
      </p:pic>
      <p:pic>
        <p:nvPicPr>
          <p:cNvPr id="17" name="Picture 16" descr="SkocjanskeJam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228600"/>
            <a:ext cx="3800367" cy="28059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0827"/>
            <a:ext cx="9144000" cy="59471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" y="228600"/>
            <a:ext cx="518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k-MK" sz="3600" dirty="0" smtClean="0">
                <a:solidFill>
                  <a:schemeClr val="tx2">
                    <a:lumMod val="25000"/>
                  </a:schemeClr>
                </a:solidFill>
              </a:rPr>
              <a:t>Пештерски украси </a:t>
            </a:r>
            <a:endParaRPr lang="mk-MK" sz="3600" dirty="0"/>
          </a:p>
        </p:txBody>
      </p:sp>
      <p:sp>
        <p:nvSpPr>
          <p:cNvPr id="7" name="Rectangle 6"/>
          <p:cNvSpPr/>
          <p:nvPr/>
        </p:nvSpPr>
        <p:spPr>
          <a:xfrm>
            <a:off x="4419600" y="381000"/>
            <a:ext cx="4724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http://www.goodearthgraphics.com/virtcave/virtmap.html</a:t>
            </a:r>
            <a:endParaRPr lang="mk-MK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Жив свет</a:t>
            </a: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914400"/>
            <a:ext cx="746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2"/>
              </a:rPr>
              <a:t>1. </a:t>
            </a:r>
            <a:r>
              <a:rPr lang="mk-MK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2"/>
              </a:rPr>
              <a:t>Светлечки црви </a:t>
            </a:r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2"/>
              </a:rPr>
              <a:t>http://www.youtube.com/watch?v=kBIEmjaoE5w&amp;list=UUel6iFx8MnQUuXg1eDeJK-w&amp;index=11&amp;feature=plcp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  <a:hlinkClick r:id="rId3"/>
            </a:endParaRPr>
          </a:p>
          <a:p>
            <a:endParaRPr lang="mk-MK" sz="2000" dirty="0" smtClean="0">
              <a:solidFill>
                <a:schemeClr val="bg1">
                  <a:lumMod val="65000"/>
                  <a:lumOff val="35000"/>
                </a:schemeClr>
              </a:solidFill>
              <a:hlinkClick r:id="rId3"/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3"/>
              </a:rPr>
              <a:t>2. </a:t>
            </a:r>
            <a:r>
              <a:rPr lang="mk-MK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3"/>
              </a:rPr>
              <a:t>Ангелска рипка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  <a:hlinkClick r:id="rId3"/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3"/>
              </a:rPr>
              <a:t>http://www.youtube.com/watch?v=iuMVo2dv3_c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endParaRPr lang="mk-MK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3.</a:t>
            </a:r>
            <a:r>
              <a:rPr lang="mk-MK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Саламандер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hlinkClick r:id="rId4"/>
              </a:rPr>
              <a:t>http://www.youtube.com/watch?v=Wo-JP7tjj1U&amp;feature=related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endParaRPr lang="mk-MK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4. </a:t>
            </a:r>
            <a:r>
              <a:rPr lang="mk-MK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Змија и лилјаци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5"/>
              </a:rPr>
              <a:t>http://www.youtube.com/watch?v=Be8jfcI2fIg&amp;list=UUel6iFx8MnQUuXg1eDeJK-w&amp;index=13&amp;feature=plcp</a:t>
            </a:r>
            <a:endParaRPr lang="en-U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endParaRPr lang="mk-MK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5. </a:t>
            </a:r>
            <a:r>
              <a:rPr lang="mk-MK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Бактерии</a:t>
            </a:r>
          </a:p>
          <a:p>
            <a:r>
              <a:rPr lang="en-US" sz="2000" dirty="0" smtClean="0">
                <a:hlinkClick r:id="rId6"/>
              </a:rPr>
              <a:t>http://www.youtube.com/watch?v=259Gbf2LxAc&amp;context=C3612249ADOEgsToPDskLcRpxfR4q6CJ2FPf0DCQSM</a:t>
            </a:r>
            <a:endParaRPr lang="mk-MK" sz="2000" dirty="0" smtClean="0"/>
          </a:p>
          <a:p>
            <a:endParaRPr lang="mk-MK" sz="20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4038600" cy="609600"/>
          </a:xfrm>
        </p:spPr>
        <p:txBody>
          <a:bodyPr>
            <a:no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Мамутска Пештера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304800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Mammoth Cave</a:t>
            </a:r>
            <a:endParaRPr lang="mk-MK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838200"/>
            <a:ext cx="266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-должина 628 </a:t>
            </a:r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km</a:t>
            </a:r>
          </a:p>
          <a:p>
            <a:pPr>
              <a:buNone/>
            </a:pP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-длабочина 116 </a:t>
            </a:r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m</a:t>
            </a:r>
            <a:endParaRPr lang="mk-MK" sz="2400" dirty="0" smtClean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4200" y="990600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најдолга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86200" y="381000"/>
            <a:ext cx="1971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000" dirty="0" smtClean="0">
                <a:solidFill>
                  <a:schemeClr val="tx2">
                    <a:lumMod val="25000"/>
                  </a:schemeClr>
                </a:solidFill>
              </a:rPr>
              <a:t>(Кентаки-САД)</a:t>
            </a:r>
            <a:endParaRPr lang="mk-MK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3" name="Picture 12" descr="mamuts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1676400"/>
            <a:ext cx="3657600" cy="2510118"/>
          </a:xfrm>
          <a:prstGeom prst="rect">
            <a:avLst/>
          </a:prstGeom>
        </p:spPr>
      </p:pic>
      <p:pic>
        <p:nvPicPr>
          <p:cNvPr id="15" name="Picture 14" descr="mamu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838200"/>
            <a:ext cx="2766808" cy="3581400"/>
          </a:xfrm>
          <a:prstGeom prst="rect">
            <a:avLst/>
          </a:prstGeom>
        </p:spPr>
      </p:pic>
      <p:pic>
        <p:nvPicPr>
          <p:cNvPr id="16" name="Picture 15" descr="MammothCav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886200"/>
            <a:ext cx="3698278" cy="2459355"/>
          </a:xfrm>
          <a:prstGeom prst="rect">
            <a:avLst/>
          </a:prstGeom>
        </p:spPr>
      </p:pic>
      <p:pic>
        <p:nvPicPr>
          <p:cNvPr id="12" name="Picture 11" descr="969754-mammoth-cave_2117_600x4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3886200"/>
            <a:ext cx="3581400" cy="2514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29200" y="6488668"/>
            <a:ext cx="3945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/>
              </a:rPr>
              <a:t>http://www.caverbob.com/wlong.htm</a:t>
            </a:r>
            <a:endParaRPr lang="mk-MK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0" y="6488668"/>
            <a:ext cx="445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Листа на најдолгите пештери на Земјата:</a:t>
            </a:r>
            <a:endParaRPr lang="mk-MK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3276600" cy="609600"/>
          </a:xfrm>
        </p:spPr>
        <p:txBody>
          <a:bodyPr>
            <a:no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Крубера</a:t>
            </a:r>
            <a:r>
              <a:rPr lang="mk-MK" sz="3200" dirty="0" smtClean="0"/>
              <a:t> </a:t>
            </a:r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Пештера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3048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Krubera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Cave</a:t>
            </a:r>
            <a:endParaRPr lang="mk-MK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1400" y="838200"/>
            <a:ext cx="2243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најдлабока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838200"/>
            <a:ext cx="274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-должина 16 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km</a:t>
            </a:r>
          </a:p>
          <a:p>
            <a:pPr>
              <a:buNone/>
            </a:pP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-длабочина 2191 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m</a:t>
            </a:r>
            <a:endParaRPr lang="mk-MK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381000"/>
            <a:ext cx="2134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000" dirty="0" smtClean="0">
                <a:solidFill>
                  <a:schemeClr val="tx2">
                    <a:lumMod val="25000"/>
                  </a:schemeClr>
                </a:solidFill>
              </a:rPr>
              <a:t>Абхазија-Грузија</a:t>
            </a:r>
            <a:endParaRPr lang="mk-MK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9" name="Picture 8" descr="Krubera_Cave_deepest_Cave_in_The_Worlds (1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914400"/>
            <a:ext cx="3048000" cy="2278380"/>
          </a:xfrm>
          <a:prstGeom prst="rect">
            <a:avLst/>
          </a:prstGeom>
        </p:spPr>
      </p:pic>
      <p:pic>
        <p:nvPicPr>
          <p:cNvPr id="13" name="Picture 12" descr="Krubera_Cave_deepest_Cave_in_The_Worlds (1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4114800"/>
            <a:ext cx="3618787" cy="2415540"/>
          </a:xfrm>
          <a:prstGeom prst="rect">
            <a:avLst/>
          </a:prstGeom>
        </p:spPr>
      </p:pic>
      <p:pic>
        <p:nvPicPr>
          <p:cNvPr id="14" name="Picture 13" descr="Krubera_Cave_deepest_Cave_in_The_Worlds (2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2667000"/>
            <a:ext cx="3048000" cy="2308860"/>
          </a:xfrm>
          <a:prstGeom prst="rect">
            <a:avLst/>
          </a:prstGeom>
        </p:spPr>
      </p:pic>
      <p:pic>
        <p:nvPicPr>
          <p:cNvPr id="11" name="Picture 10" descr="Krubera_Cave_deepest_Cave_in_The_World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1905000"/>
            <a:ext cx="2971800" cy="4457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6488668"/>
            <a:ext cx="3981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/>
              </a:rPr>
              <a:t>http://www.caverbob.com/wdeep.htm</a:t>
            </a:r>
            <a:endParaRPr lang="mk-MK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6488668"/>
            <a:ext cx="4722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Листа на најдлабоките пештери на Земјата:</a:t>
            </a:r>
            <a:endParaRPr lang="mk-MK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381000"/>
            <a:ext cx="3581400" cy="457200"/>
          </a:xfrm>
        </p:spPr>
        <p:txBody>
          <a:bodyPr>
            <a:no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Лечугиља Пештера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0" y="3048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Lechuguilla</a:t>
            </a:r>
            <a:r>
              <a:rPr lang="mk-MK" sz="2800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Cave</a:t>
            </a:r>
            <a:endParaRPr lang="mk-MK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752600"/>
            <a:ext cx="1463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украси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838200"/>
            <a:ext cx="2819400" cy="83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-должина 210 </a:t>
            </a:r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km</a:t>
            </a:r>
          </a:p>
          <a:p>
            <a:pPr>
              <a:buNone/>
            </a:pP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-длабочина 489 </a:t>
            </a:r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m</a:t>
            </a:r>
            <a:endParaRPr lang="mk-MK" sz="2400" dirty="0" smtClean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1400" y="381000"/>
            <a:ext cx="2669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000" dirty="0" smtClean="0">
                <a:solidFill>
                  <a:schemeClr val="tx2">
                    <a:lumMod val="25000"/>
                  </a:schemeClr>
                </a:solidFill>
              </a:rPr>
              <a:t>(Ново Мексико-САД)</a:t>
            </a:r>
            <a:endParaRPr lang="mk-MK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9" name="Picture 8" descr="lechuguilla-cave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1295400"/>
            <a:ext cx="3416105" cy="2362200"/>
          </a:xfrm>
          <a:prstGeom prst="rect">
            <a:avLst/>
          </a:prstGeom>
        </p:spPr>
      </p:pic>
      <p:pic>
        <p:nvPicPr>
          <p:cNvPr id="10" name="Picture 9" descr="0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438400"/>
            <a:ext cx="2685826" cy="4076700"/>
          </a:xfrm>
          <a:prstGeom prst="rect">
            <a:avLst/>
          </a:prstGeom>
        </p:spPr>
      </p:pic>
      <p:pic>
        <p:nvPicPr>
          <p:cNvPr id="11" name="Picture 10" descr="castrovalva_dreams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838200"/>
            <a:ext cx="2081611" cy="3112008"/>
          </a:xfrm>
          <a:prstGeom prst="rect">
            <a:avLst/>
          </a:prstGeom>
        </p:spPr>
      </p:pic>
      <p:pic>
        <p:nvPicPr>
          <p:cNvPr id="13" name="Picture 12" descr="lechFormation-smal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00" y="3810000"/>
            <a:ext cx="4253023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1000" y="762000"/>
            <a:ext cx="47268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25000"/>
                  </a:schemeClr>
                </a:solidFill>
              </a:rPr>
              <a:t>Cave of the Giant Crystals</a:t>
            </a:r>
            <a:endParaRPr lang="mk-MK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04800"/>
            <a:ext cx="8723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600" dirty="0" smtClean="0">
                <a:solidFill>
                  <a:schemeClr val="tx2">
                    <a:lumMod val="25000"/>
                  </a:schemeClr>
                </a:solidFill>
              </a:rPr>
              <a:t>Пештерата на големите кристали </a:t>
            </a: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(Мексико)</a:t>
            </a:r>
            <a:endParaRPr lang="mk-MK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295400"/>
            <a:ext cx="8077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>
                <a:solidFill>
                  <a:schemeClr val="tx2">
                    <a:lumMod val="25000"/>
                  </a:schemeClr>
                </a:solidFill>
              </a:rPr>
              <a:t>Кристали</a:t>
            </a:r>
            <a:r>
              <a:rPr lang="mk-MK" sz="2200" dirty="0" smtClean="0">
                <a:solidFill>
                  <a:schemeClr val="tx2">
                    <a:lumMod val="25000"/>
                  </a:schemeClr>
                </a:solidFill>
              </a:rPr>
              <a:t> на селенит со должина од 11</a:t>
            </a:r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</a:rPr>
              <a:t>m, </a:t>
            </a:r>
            <a:r>
              <a:rPr lang="mk-MK" sz="2200" dirty="0" smtClean="0">
                <a:solidFill>
                  <a:schemeClr val="tx2">
                    <a:lumMod val="25000"/>
                  </a:schemeClr>
                </a:solidFill>
              </a:rPr>
              <a:t>дијметар од 4</a:t>
            </a:r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</a:rPr>
              <a:t>m </a:t>
            </a:r>
            <a:r>
              <a:rPr lang="mk-MK" sz="2200" dirty="0" smtClean="0">
                <a:solidFill>
                  <a:schemeClr val="tx2">
                    <a:lumMod val="25000"/>
                  </a:schemeClr>
                </a:solidFill>
              </a:rPr>
              <a:t>и тежина од 55 тони, а температура</a:t>
            </a:r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mk-MK" sz="2200" dirty="0" smtClean="0">
                <a:solidFill>
                  <a:schemeClr val="tx2">
                    <a:lumMod val="25000"/>
                  </a:schemeClr>
                </a:solidFill>
              </a:rPr>
              <a:t> во пештерата до 58°</a:t>
            </a:r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</a:rPr>
              <a:t>C</a:t>
            </a:r>
            <a:endParaRPr lang="mk-MK" sz="22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7" name="Picture 6" descr="crystal-cave-53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133600"/>
            <a:ext cx="3124200" cy="2086730"/>
          </a:xfrm>
          <a:prstGeom prst="rect">
            <a:avLst/>
          </a:prstGeom>
        </p:spPr>
      </p:pic>
      <p:pic>
        <p:nvPicPr>
          <p:cNvPr id="10" name="Picture 9" descr="06 Carsten Peter, Speleoresearch and film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3733800"/>
            <a:ext cx="3291840" cy="2057400"/>
          </a:xfrm>
          <a:prstGeom prst="rect">
            <a:avLst/>
          </a:prstGeom>
        </p:spPr>
      </p:pic>
      <p:pic>
        <p:nvPicPr>
          <p:cNvPr id="9" name="Picture 8" descr="crystal-cave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4455138"/>
            <a:ext cx="2971800" cy="2178890"/>
          </a:xfrm>
          <a:prstGeom prst="rect">
            <a:avLst/>
          </a:prstGeom>
        </p:spPr>
      </p:pic>
      <p:pic>
        <p:nvPicPr>
          <p:cNvPr id="8" name="Picture 7" descr="070406-giant-crystals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2209800"/>
            <a:ext cx="3094491" cy="411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48562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25000"/>
                  </a:schemeClr>
                </a:solidFill>
              </a:rPr>
              <a:t>Wind Cave </a:t>
            </a:r>
            <a:r>
              <a:rPr lang="mk-MK" sz="2400" b="1" dirty="0" smtClean="0">
                <a:solidFill>
                  <a:schemeClr val="tx2">
                    <a:lumMod val="25000"/>
                  </a:schemeClr>
                </a:solidFill>
              </a:rPr>
              <a:t>(Јужна Декота)</a:t>
            </a:r>
            <a:endParaRPr lang="en-US" sz="24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3" name="Picture 2" descr="PIC199708031351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0"/>
            <a:ext cx="2343150" cy="3124200"/>
          </a:xfrm>
          <a:prstGeom prst="rect">
            <a:avLst/>
          </a:prstGeom>
        </p:spPr>
      </p:pic>
      <p:pic>
        <p:nvPicPr>
          <p:cNvPr id="4" name="Picture 3" descr="47976936.WindCaveMammothPit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0"/>
            <a:ext cx="3860800" cy="2895600"/>
          </a:xfrm>
          <a:prstGeom prst="rect">
            <a:avLst/>
          </a:prstGeom>
        </p:spPr>
      </p:pic>
      <p:pic>
        <p:nvPicPr>
          <p:cNvPr id="5" name="Picture 4" descr="wica2073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2286000"/>
            <a:ext cx="3974886" cy="2863850"/>
          </a:xfrm>
          <a:prstGeom prst="rect">
            <a:avLst/>
          </a:prstGeom>
        </p:spPr>
      </p:pic>
      <p:pic>
        <p:nvPicPr>
          <p:cNvPr id="6" name="Picture 5" descr="WindCaveBoxwor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200" y="4038600"/>
            <a:ext cx="3429000" cy="2571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24600" y="5715000"/>
            <a:ext cx="1894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boxwork</a:t>
            </a:r>
            <a:endParaRPr lang="mk-MK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90802" y="152400"/>
            <a:ext cx="32531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Lascaux Caves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2400"/>
            <a:ext cx="58031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4000" dirty="0" smtClean="0">
                <a:solidFill>
                  <a:schemeClr val="bg1"/>
                </a:solidFill>
              </a:rPr>
              <a:t>Пештерата Ласко </a:t>
            </a:r>
            <a:r>
              <a:rPr lang="mk-MK" sz="2200" dirty="0" smtClean="0">
                <a:solidFill>
                  <a:schemeClr val="bg1"/>
                </a:solidFill>
              </a:rPr>
              <a:t>(Франција) </a:t>
            </a:r>
            <a:endParaRPr lang="mk-MK" sz="2200" dirty="0">
              <a:solidFill>
                <a:schemeClr val="bg1"/>
              </a:solidFill>
            </a:endParaRPr>
          </a:p>
        </p:txBody>
      </p:sp>
      <p:pic>
        <p:nvPicPr>
          <p:cNvPr id="4" name="Picture 3" descr="map-wp-gfd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752600"/>
            <a:ext cx="3373281" cy="4876800"/>
          </a:xfrm>
          <a:prstGeom prst="rect">
            <a:avLst/>
          </a:prstGeom>
        </p:spPr>
      </p:pic>
      <p:pic>
        <p:nvPicPr>
          <p:cNvPr id="5" name="Picture 4" descr="lascauxhors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914400"/>
            <a:ext cx="3276600" cy="2381603"/>
          </a:xfrm>
          <a:prstGeom prst="rect">
            <a:avLst/>
          </a:prstGeom>
        </p:spPr>
      </p:pic>
      <p:pic>
        <p:nvPicPr>
          <p:cNvPr id="6" name="Picture 5" descr="Lascaux_paint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505200"/>
            <a:ext cx="4370522" cy="2865120"/>
          </a:xfrm>
          <a:prstGeom prst="rect">
            <a:avLst/>
          </a:prstGeom>
        </p:spPr>
      </p:pic>
      <p:pic>
        <p:nvPicPr>
          <p:cNvPr id="7" name="Picture 6" descr="prehistoric-lascaux-painti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838200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914400"/>
            <a:ext cx="87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3.5 km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долга</a:t>
            </a:r>
            <a:r>
              <a:rPr lang="en-US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, 10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до</a:t>
            </a:r>
            <a:r>
              <a:rPr lang="en-US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60 m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широка и над</a:t>
            </a:r>
            <a:r>
              <a:rPr lang="en-US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140 m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висок кањон (меѓу највисоките подземни кањони во светот)</a:t>
            </a:r>
            <a:endParaRPr lang="mk-MK" sz="24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 descr="cav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4808" y="3352800"/>
            <a:ext cx="2719192" cy="3308350"/>
          </a:xfrm>
          <a:prstGeom prst="rect">
            <a:avLst/>
          </a:prstGeom>
        </p:spPr>
      </p:pic>
      <p:pic>
        <p:nvPicPr>
          <p:cNvPr id="4" name="Picture 3" descr="Burger_SJ_Ponvice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752600"/>
            <a:ext cx="3169616" cy="2286000"/>
          </a:xfrm>
          <a:prstGeom prst="rect">
            <a:avLst/>
          </a:prstGeom>
        </p:spPr>
      </p:pic>
      <p:pic>
        <p:nvPicPr>
          <p:cNvPr id="7" name="Picture 6" descr="800px-Skocjanske_jam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4419600"/>
            <a:ext cx="2707862" cy="20308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158" y="228600"/>
            <a:ext cx="90718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sz="4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Шкоцјанска Јама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(Словенија) </a:t>
            </a:r>
            <a:r>
              <a:rPr lang="en-US" sz="4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Skocjan Cave</a:t>
            </a:r>
            <a:endParaRPr lang="mk-MK" sz="40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Picture 12" descr="745539-skocjan-cav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1981200"/>
            <a:ext cx="3188970" cy="4556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Вулкански пештери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pic>
        <p:nvPicPr>
          <p:cNvPr id="9" name="Content Placeholder 8" descr="800px-Hawaiian_lava_tub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914400"/>
            <a:ext cx="4495799" cy="3023424"/>
          </a:xfrm>
        </p:spPr>
      </p:pic>
      <p:pic>
        <p:nvPicPr>
          <p:cNvPr id="6" name="Content Placeholder 5" descr="800px-Classic_lava_tube_passag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228600"/>
            <a:ext cx="3973184" cy="2667000"/>
          </a:xfrm>
        </p:spPr>
      </p:pic>
      <p:pic>
        <p:nvPicPr>
          <p:cNvPr id="7" name="Picture 6" descr="450px-Rangitoto_lava_tub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2971800"/>
            <a:ext cx="2743200" cy="3657600"/>
          </a:xfrm>
          <a:prstGeom prst="rect">
            <a:avLst/>
          </a:prstGeom>
        </p:spPr>
      </p:pic>
      <p:pic>
        <p:nvPicPr>
          <p:cNvPr id="8" name="Picture 7" descr="800px-Lavacicles_82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0200" y="4038600"/>
            <a:ext cx="3429000" cy="2571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542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sz="4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Постојна Јама 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(Словенија) </a:t>
            </a:r>
            <a:r>
              <a:rPr lang="en-US" sz="4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Postojna Cave</a:t>
            </a:r>
            <a:endParaRPr lang="mk-MK" sz="40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9906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За јавноста достапни се 5.3</a:t>
            </a:r>
            <a:r>
              <a:rPr lang="en-US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km</a:t>
            </a:r>
            <a:r>
              <a:rPr lang="mk-MK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од пештерата, а тоа е најдолга јавно  достапна длабочина на некоја пештера во светот.</a:t>
            </a:r>
            <a:endParaRPr lang="mk-MK" sz="24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Picture 11" descr="moceril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828800"/>
            <a:ext cx="3886200" cy="2538984"/>
          </a:xfrm>
          <a:prstGeom prst="rect">
            <a:avLst/>
          </a:prstGeom>
        </p:spPr>
      </p:pic>
      <p:pic>
        <p:nvPicPr>
          <p:cNvPr id="10" name="Picture 9" descr="Postojnska jama Koncert 1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956304"/>
            <a:ext cx="4191000" cy="2794000"/>
          </a:xfrm>
          <a:prstGeom prst="rect">
            <a:avLst/>
          </a:prstGeom>
        </p:spPr>
      </p:pic>
      <p:pic>
        <p:nvPicPr>
          <p:cNvPr id="13" name="Picture 12" descr="058_05_PJvhod_614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752600"/>
            <a:ext cx="3733800" cy="2433637"/>
          </a:xfrm>
          <a:prstGeom prst="rect">
            <a:avLst/>
          </a:prstGeom>
        </p:spPr>
      </p:pic>
      <p:pic>
        <p:nvPicPr>
          <p:cNvPr id="15" name="Picture 14" descr="pictures_cycling_1_2006_Postojnska-jamaSTO_781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4038600"/>
            <a:ext cx="4000500" cy="2667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67200" y="7620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25000"/>
                  </a:schemeClr>
                </a:solidFill>
              </a:rPr>
              <a:t>Ox Bel Ha Cave System</a:t>
            </a: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28600"/>
            <a:ext cx="5985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 smtClean="0">
                <a:solidFill>
                  <a:schemeClr val="tx2">
                    <a:lumMod val="25000"/>
                  </a:schemeClr>
                </a:solidFill>
              </a:rPr>
              <a:t>Три патишта на водата (</a:t>
            </a: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Мексико)</a:t>
            </a:r>
            <a:endParaRPr lang="mk-MK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762000"/>
            <a:ext cx="28705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Најдолга подводна </a:t>
            </a:r>
            <a:endParaRPr lang="en-US" sz="24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пештера (231 </a:t>
            </a:r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km</a:t>
            </a:r>
            <a:r>
              <a:rPr lang="mk-MK" sz="2400" dirty="0" smtClean="0">
                <a:solidFill>
                  <a:schemeClr val="tx2">
                    <a:lumMod val="25000"/>
                  </a:schemeClr>
                </a:solidFill>
              </a:rPr>
              <a:t>)</a:t>
            </a:r>
            <a:endParaRPr lang="mk-MK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6" name="Picture 5" descr="the-most-famous-caves-in-the-world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600200"/>
            <a:ext cx="3810000" cy="2222500"/>
          </a:xfrm>
          <a:prstGeom prst="rect">
            <a:avLst/>
          </a:prstGeom>
        </p:spPr>
      </p:pic>
      <p:pic>
        <p:nvPicPr>
          <p:cNvPr id="7" name="Picture 6" descr="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295400"/>
            <a:ext cx="3768474" cy="2514600"/>
          </a:xfrm>
          <a:prstGeom prst="rect">
            <a:avLst/>
          </a:prstGeom>
        </p:spPr>
      </p:pic>
      <p:pic>
        <p:nvPicPr>
          <p:cNvPr id="8" name="Picture 7" descr="pestera-Sistema-Ox-Bel-H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886200"/>
            <a:ext cx="3782947" cy="2557272"/>
          </a:xfrm>
          <a:prstGeom prst="rect">
            <a:avLst/>
          </a:prstGeom>
        </p:spPr>
      </p:pic>
      <p:pic>
        <p:nvPicPr>
          <p:cNvPr id="9" name="Picture 8" descr="NOHOCH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0600" y="3886200"/>
            <a:ext cx="4010526" cy="2667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 </a:t>
            </a:r>
            <a:r>
              <a:rPr lang="en-US" sz="36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Pozzo del Merro 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(</a:t>
            </a: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Италија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)</a:t>
            </a:r>
            <a:endParaRPr lang="mk-MK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87018" y="6488668"/>
            <a:ext cx="3256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http://www.gue.com/node/810</a:t>
            </a:r>
            <a:endParaRPr lang="mk-MK" dirty="0"/>
          </a:p>
        </p:txBody>
      </p:sp>
      <p:pic>
        <p:nvPicPr>
          <p:cNvPr id="4" name="Picture 3" descr="merro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108200"/>
            <a:ext cx="3352800" cy="4749800"/>
          </a:xfrm>
          <a:prstGeom prst="rect">
            <a:avLst/>
          </a:prstGeom>
        </p:spPr>
      </p:pic>
      <p:pic>
        <p:nvPicPr>
          <p:cNvPr id="5" name="Picture 4" descr="1139715d5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480" y="1752600"/>
            <a:ext cx="3779520" cy="23545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10200" y="22860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Најдлабока подводна пештера во светот 392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m</a:t>
            </a:r>
            <a:endParaRPr lang="mk-MK" sz="24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 descr="fs_p007_0_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4038600"/>
            <a:ext cx="3600450" cy="2400300"/>
          </a:xfrm>
          <a:prstGeom prst="rect">
            <a:avLst/>
          </a:prstGeom>
        </p:spPr>
      </p:pic>
      <p:pic>
        <p:nvPicPr>
          <p:cNvPr id="10" name="Picture 9" descr="pozzo_del_merro_div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143000"/>
            <a:ext cx="2603500" cy="172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52400"/>
            <a:ext cx="8458200" cy="1066800"/>
          </a:xfrm>
        </p:spPr>
        <p:txBody>
          <a:bodyPr>
            <a:normAutofit fontScale="90000"/>
          </a:bodyPr>
          <a:lstStyle/>
          <a:p>
            <a:r>
              <a:rPr lang="mk-MK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Најдолга во Р.Македонија  </a:t>
            </a:r>
            <a:r>
              <a:rPr lang="en-US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(</a:t>
            </a:r>
            <a:r>
              <a:rPr lang="mk-MK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4000 </a:t>
            </a:r>
            <a:r>
              <a:rPr lang="en-US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m)</a:t>
            </a:r>
            <a:r>
              <a:rPr lang="mk-MK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/>
            </a:r>
            <a:br>
              <a:rPr lang="mk-MK" sz="27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</a:br>
            <a:r>
              <a:rPr lang="mk-MK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Слатински Извор </a:t>
            </a: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кај с.Слатина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(</a:t>
            </a: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Македонски Брод </a:t>
            </a: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)</a:t>
            </a:r>
            <a:endParaRPr lang="mk-MK" sz="24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371600"/>
            <a:ext cx="3657600" cy="2743200"/>
          </a:xfrm>
          <a:prstGeom prst="rect">
            <a:avLst/>
          </a:prstGeom>
        </p:spPr>
      </p:pic>
      <p:pic>
        <p:nvPicPr>
          <p:cNvPr id="6" name="Picture 5" descr="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581400"/>
            <a:ext cx="4038600" cy="3028950"/>
          </a:xfrm>
          <a:prstGeom prst="rect">
            <a:avLst/>
          </a:prstGeom>
        </p:spPr>
      </p:pic>
      <p:pic>
        <p:nvPicPr>
          <p:cNvPr id="7" name="Picture 6" descr="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267200"/>
            <a:ext cx="3073400" cy="2305050"/>
          </a:xfrm>
          <a:prstGeom prst="rect">
            <a:avLst/>
          </a:prstGeom>
        </p:spPr>
      </p:pic>
      <p:pic>
        <p:nvPicPr>
          <p:cNvPr id="8" name="Picture 7" descr="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23825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>
          <a:xfrm>
            <a:off x="304800" y="228600"/>
            <a:ext cx="8458200" cy="10668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 fontScale="97500" lnSpcReduction="10000"/>
          </a:bodyPr>
          <a:lstStyle/>
          <a:p>
            <a:pPr lvl="0">
              <a:spcBef>
                <a:spcPct val="0"/>
              </a:spcBef>
            </a:pPr>
            <a:r>
              <a:rPr kumimoji="0" lang="mk-MK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Најдлабока во Р.Македонија  </a:t>
            </a:r>
            <a:r>
              <a:rPr kumimoji="0" lang="en-US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mk-MK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длабока -598 </a:t>
            </a:r>
            <a:r>
              <a:rPr kumimoji="0" lang="en-US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mk-MK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, долга 2466</a:t>
            </a:r>
            <a:r>
              <a:rPr kumimoji="0" lang="en-US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m)</a:t>
            </a:r>
            <a:r>
              <a:rPr kumimoji="0" lang="mk-MK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mk-MK" sz="27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mk-MK" sz="4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Словачка Јама </a:t>
            </a:r>
            <a:r>
              <a:rPr lang="mk-MK" sz="25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на планината Караџица</a:t>
            </a:r>
            <a:r>
              <a:rPr lang="en-US" sz="25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  <a:endParaRPr kumimoji="0" lang="mk-MK" sz="2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>
                  <a:lumMod val="65000"/>
                  <a:lumOff val="35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IMG_16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1676400"/>
            <a:ext cx="2807369" cy="3733800"/>
          </a:xfrm>
          <a:prstGeom prst="rect">
            <a:avLst/>
          </a:prstGeom>
        </p:spPr>
      </p:pic>
      <p:pic>
        <p:nvPicPr>
          <p:cNvPr id="7" name="Picture 6" descr="P91201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3100" y="1219200"/>
            <a:ext cx="3390900" cy="4509897"/>
          </a:xfrm>
          <a:prstGeom prst="rect">
            <a:avLst/>
          </a:prstGeom>
        </p:spPr>
      </p:pic>
      <p:pic>
        <p:nvPicPr>
          <p:cNvPr id="8" name="Picture 7" descr="P9090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371600"/>
            <a:ext cx="2362200" cy="3048000"/>
          </a:xfrm>
          <a:prstGeom prst="rect">
            <a:avLst/>
          </a:prstGeom>
        </p:spPr>
      </p:pic>
      <p:pic>
        <p:nvPicPr>
          <p:cNvPr id="10" name="Picture 9" descr="IMG_35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4572000"/>
            <a:ext cx="2867025" cy="21526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01000" cy="685800"/>
          </a:xfrm>
        </p:spPr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Врело </a:t>
            </a:r>
            <a:r>
              <a:rPr lang="mk-MK" sz="3100" dirty="0" smtClean="0">
                <a:solidFill>
                  <a:schemeClr val="tx2">
                    <a:lumMod val="25000"/>
                  </a:schemeClr>
                </a:solidFill>
              </a:rPr>
              <a:t>(Македонија)</a:t>
            </a:r>
            <a:endParaRPr lang="mk-MK" sz="31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6" name="Content Placeholder 5" descr="Vrelo mapa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914400"/>
            <a:ext cx="3657600" cy="2670701"/>
          </a:xfrm>
        </p:spPr>
      </p:pic>
      <p:pic>
        <p:nvPicPr>
          <p:cNvPr id="5" name="Picture 4" descr="vrelo-pesht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381000"/>
            <a:ext cx="4272243" cy="2857500"/>
          </a:xfrm>
          <a:prstGeom prst="rect">
            <a:avLst/>
          </a:prstGeom>
        </p:spPr>
      </p:pic>
      <p:pic>
        <p:nvPicPr>
          <p:cNvPr id="8" name="Picture 7" descr="Vrelo 2010 (3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352800"/>
            <a:ext cx="3860800" cy="2895600"/>
          </a:xfrm>
          <a:prstGeom prst="rect">
            <a:avLst/>
          </a:prstGeom>
        </p:spPr>
      </p:pic>
      <p:pic>
        <p:nvPicPr>
          <p:cNvPr id="9" name="Picture 8" descr="Macedonia_2009_32-300x2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3657600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685800"/>
          </a:xfrm>
        </p:spPr>
        <p:txBody>
          <a:bodyPr>
            <a:noAutofit/>
          </a:bodyPr>
          <a:lstStyle/>
          <a:p>
            <a:r>
              <a:rPr lang="mk-MK" sz="4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Виртуелни прошетки низ пештери</a:t>
            </a:r>
            <a:endParaRPr lang="mk-MK" sz="44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990600"/>
            <a:ext cx="838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2"/>
              </a:rPr>
              <a:t>http://ngm.nationalgeographic.com/2011/01/largest-cave/largest-cave-interactive</a:t>
            </a:r>
            <a:r>
              <a:rPr lang="mk-MK" sz="24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342900" indent="-342900">
              <a:buAutoNum type="arabicPeriod"/>
            </a:pPr>
            <a:endParaRPr lang="mk-MK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3"/>
              </a:rPr>
              <a:t>http://www.postojnska-jama.si/eng/obisk_postojnske_jame/11</a:t>
            </a:r>
            <a:endParaRPr lang="mk-MK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mk-MK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4"/>
              </a:rPr>
              <a:t>http://www.cavelighting.com/index.php?area=1&amp;p=static&amp;page=panoram_en</a:t>
            </a: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5"/>
              </a:rPr>
              <a:t>http://www.lascaux.culture.fr/index.php#/fr/02_00.xml</a:t>
            </a: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6"/>
              </a:rPr>
              <a:t>http://www.ogof.org.uk/dan_yr_ogof_survey.html</a:t>
            </a: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sz="24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hlinkClick r:id="rId7"/>
              </a:rPr>
              <a:t>http://www.floridasprings.org/downloads/flash/wakulla_main/virtdive.swf</a:t>
            </a:r>
            <a:endParaRPr lang="mk-MK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m_lava_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446891" cy="2743200"/>
          </a:xfrm>
          <a:prstGeom prst="rect">
            <a:avLst/>
          </a:prstGeom>
        </p:spPr>
      </p:pic>
      <p:pic>
        <p:nvPicPr>
          <p:cNvPr id="8" name="Picture 7" descr="form_lava_4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4114800"/>
            <a:ext cx="3276600" cy="2607675"/>
          </a:xfrm>
          <a:prstGeom prst="rect">
            <a:avLst/>
          </a:prstGeom>
        </p:spPr>
      </p:pic>
      <p:pic>
        <p:nvPicPr>
          <p:cNvPr id="10" name="Picture 9" descr="form_lava_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53543"/>
            <a:ext cx="2895600" cy="2304457"/>
          </a:xfrm>
          <a:prstGeom prst="rect">
            <a:avLst/>
          </a:prstGeom>
        </p:spPr>
      </p:pic>
      <p:pic>
        <p:nvPicPr>
          <p:cNvPr id="5" name="Picture 4" descr="form_lava_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-1"/>
            <a:ext cx="4648200" cy="3675321"/>
          </a:xfrm>
          <a:prstGeom prst="rect">
            <a:avLst/>
          </a:prstGeom>
        </p:spPr>
      </p:pic>
      <p:pic>
        <p:nvPicPr>
          <p:cNvPr id="7" name="Picture 6" descr="form_lava_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12004" y="2286000"/>
            <a:ext cx="3255396" cy="259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Мразнични пештери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pic>
        <p:nvPicPr>
          <p:cNvPr id="6" name="Content Placeholder 5" descr="309820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4267200"/>
            <a:ext cx="3366720" cy="2057400"/>
          </a:xfrm>
        </p:spPr>
      </p:pic>
      <p:pic>
        <p:nvPicPr>
          <p:cNvPr id="10" name="Picture 9" descr="linzclimb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838199"/>
            <a:ext cx="4724400" cy="3141311"/>
          </a:xfrm>
          <a:prstGeom prst="rect">
            <a:avLst/>
          </a:prstGeom>
        </p:spPr>
      </p:pic>
      <p:pic>
        <p:nvPicPr>
          <p:cNvPr id="7" name="Picture 6" descr="caves-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3733800"/>
            <a:ext cx="4800600" cy="2914650"/>
          </a:xfrm>
          <a:prstGeom prst="rect">
            <a:avLst/>
          </a:prstGeom>
        </p:spPr>
      </p:pic>
      <p:pic>
        <p:nvPicPr>
          <p:cNvPr id="11" name="Picture 10" descr="matanuska-glacier_10474_990x7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914400"/>
            <a:ext cx="3554801" cy="2667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Ерозивни пештери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pic>
        <p:nvPicPr>
          <p:cNvPr id="5" name="Content Placeholder 4" descr="inside painted cav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3962400"/>
            <a:ext cx="4038600" cy="2692400"/>
          </a:xfrm>
        </p:spPr>
      </p:pic>
      <p:pic>
        <p:nvPicPr>
          <p:cNvPr id="6" name="Content Placeholder 5" descr="jpg000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685800"/>
            <a:ext cx="4255697" cy="2819400"/>
          </a:xfrm>
        </p:spPr>
      </p:pic>
      <p:pic>
        <p:nvPicPr>
          <p:cNvPr id="7" name="Picture 6" descr="Norman_Island_The_Cav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990600"/>
            <a:ext cx="3835400" cy="2876550"/>
          </a:xfrm>
          <a:prstGeom prst="rect">
            <a:avLst/>
          </a:prstGeom>
        </p:spPr>
      </p:pic>
      <p:pic>
        <p:nvPicPr>
          <p:cNvPr id="10" name="Picture 9" descr="hebrides_mm7701_0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733800"/>
            <a:ext cx="4191000" cy="27896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m_waves_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3124200"/>
            <a:ext cx="4335780" cy="3450621"/>
          </a:xfrm>
          <a:prstGeom prst="rect">
            <a:avLst/>
          </a:prstGeom>
        </p:spPr>
      </p:pic>
      <p:pic>
        <p:nvPicPr>
          <p:cNvPr id="5" name="Picture 4" descr="form_intr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9" y="228600"/>
            <a:ext cx="4117119" cy="3276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>Тектонски пештери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pic>
        <p:nvPicPr>
          <p:cNvPr id="5" name="Content Placeholder 4" descr="Devils_Cav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4648200" cy="3486150"/>
          </a:xfrm>
        </p:spPr>
      </p:pic>
      <p:pic>
        <p:nvPicPr>
          <p:cNvPr id="6" name="Content Placeholder 5" descr="Grjotagja_cave_Iceland_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43400" y="3200400"/>
            <a:ext cx="4572000" cy="3429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mk-MK" sz="4000" b="0" dirty="0" smtClean="0">
                <a:solidFill>
                  <a:schemeClr val="tx2">
                    <a:lumMod val="25000"/>
                  </a:schemeClr>
                </a:solidFill>
              </a:rPr>
              <a:t>Карстни пештери</a:t>
            </a:r>
            <a:r>
              <a:rPr lang="mk-MK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mk-MK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mk-MK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Content Placeholder 3" descr="Deer_Cave_Mulu_National_Park_Borneo_Malays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5600" y="838200"/>
            <a:ext cx="4064000" cy="2933700"/>
          </a:xfrm>
        </p:spPr>
      </p:pic>
      <p:pic>
        <p:nvPicPr>
          <p:cNvPr id="12" name="Content Placeholder 11" descr="Beauty_of_the_cav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838200"/>
            <a:ext cx="4511040" cy="2819400"/>
          </a:xfrm>
        </p:spPr>
      </p:pic>
      <p:pic>
        <p:nvPicPr>
          <p:cNvPr id="9" name="Picture 8" descr="image-01-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733800"/>
            <a:ext cx="4229667" cy="2743200"/>
          </a:xfrm>
          <a:prstGeom prst="rect">
            <a:avLst/>
          </a:prstGeom>
        </p:spPr>
      </p:pic>
      <p:pic>
        <p:nvPicPr>
          <p:cNvPr id="7" name="Picture 6" descr="cave-of-swallows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810000"/>
            <a:ext cx="4191000" cy="2768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1283</TotalTime>
  <Words>349</Words>
  <Application>Microsoft Office PowerPoint</Application>
  <PresentationFormat>On-screen Show (4:3)</PresentationFormat>
  <Paragraphs>94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Paper</vt:lpstr>
      <vt:lpstr>ПЕШТЕРИ</vt:lpstr>
      <vt:lpstr>ПОДЕЛБА  НА ПЕШТЕРИТЕ СПОРЕД НАСТАНОКОТ</vt:lpstr>
      <vt:lpstr>Вулкански пештери </vt:lpstr>
      <vt:lpstr>Slide 4</vt:lpstr>
      <vt:lpstr>Мразнични пештери </vt:lpstr>
      <vt:lpstr>Ерозивни пештери </vt:lpstr>
      <vt:lpstr>Slide 7</vt:lpstr>
      <vt:lpstr>Тектонски пештери </vt:lpstr>
      <vt:lpstr>Карстни пештери </vt:lpstr>
      <vt:lpstr>Slide 10</vt:lpstr>
      <vt:lpstr>Карстни пештери или само ПЕШТЕРИ</vt:lpstr>
      <vt:lpstr>КАРСТ (мермери, враровници, доломити)</vt:lpstr>
      <vt:lpstr>Slide 13</vt:lpstr>
      <vt:lpstr>Slide 14</vt:lpstr>
      <vt:lpstr>Slide 15</vt:lpstr>
      <vt:lpstr>Slide 16</vt:lpstr>
      <vt:lpstr>Slide 17</vt:lpstr>
      <vt:lpstr>Пештерски украси</vt:lpstr>
      <vt:lpstr>Пештерски украси</vt:lpstr>
      <vt:lpstr>Пештерски украси</vt:lpstr>
      <vt:lpstr>Slide 21</vt:lpstr>
      <vt:lpstr>Жив свет</vt:lpstr>
      <vt:lpstr>Мамутска Пештера</vt:lpstr>
      <vt:lpstr>Крубера Пештера</vt:lpstr>
      <vt:lpstr>Лечугиља Пештера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Најдолга во Р.Македонија  (4000 m) Слатински Извор кај с.Слатина (Македонски Брод )</vt:lpstr>
      <vt:lpstr>Slide 34</vt:lpstr>
      <vt:lpstr>Врело (Македонија)</vt:lpstr>
      <vt:lpstr>Виртуелни прошетки низ пештери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ПЕШТЕРИ</dc:title>
  <dc:creator>Gordana</dc:creator>
  <cp:lastModifiedBy>Gordana</cp:lastModifiedBy>
  <cp:revision>135</cp:revision>
  <dcterms:created xsi:type="dcterms:W3CDTF">2006-08-16T00:00:00Z</dcterms:created>
  <dcterms:modified xsi:type="dcterms:W3CDTF">2012-01-22T15:55:57Z</dcterms:modified>
</cp:coreProperties>
</file>